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276" r:id="rId8"/>
    <p:sldId id="261" r:id="rId9"/>
    <p:sldId id="277" r:id="rId10"/>
    <p:sldId id="262" r:id="rId11"/>
    <p:sldId id="278" r:id="rId12"/>
    <p:sldId id="263" r:id="rId13"/>
    <p:sldId id="279" r:id="rId14"/>
    <p:sldId id="264" r:id="rId15"/>
    <p:sldId id="280" r:id="rId16"/>
    <p:sldId id="265" r:id="rId17"/>
    <p:sldId id="281" r:id="rId18"/>
    <p:sldId id="266" r:id="rId19"/>
    <p:sldId id="282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84" r:id="rId28"/>
    <p:sldId id="274" r:id="rId29"/>
    <p:sldId id="285" r:id="rId30"/>
    <p:sldId id="27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9484-C586-4A1B-B2D5-E5D2EEFFF485}" type="datetimeFigureOut">
              <a:rPr lang="ru-RU" smtClean="0"/>
              <a:pPr/>
              <a:t>23.04.2017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C40B-2B84-4F78-B532-EF17AD3506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155qylgylk1ci.cloudfront.net/fa/e8/f3/8b/imagen-mao-al-mo-telder-0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</a:rPr>
              <a:t>….    – </a:t>
            </a:r>
            <a:r>
              <a:rPr lang="ru-RU" sz="8800" b="1" dirty="0" err="1" smtClean="0">
                <a:solidFill>
                  <a:srgbClr val="FFFF00"/>
                </a:solidFill>
              </a:rPr>
              <a:t>қорқақ,  </a:t>
            </a:r>
            <a:r>
              <a:rPr lang="ru-RU" sz="8800" b="1" dirty="0" smtClean="0">
                <a:solidFill>
                  <a:srgbClr val="FFFF00"/>
                </a:solidFill>
              </a:rPr>
              <a:t>….  – батыр.</a:t>
            </a:r>
            <a:br>
              <a:rPr lang="ru-RU" sz="8800" b="1" dirty="0" smtClean="0">
                <a:solidFill>
                  <a:srgbClr val="FFFF00"/>
                </a:solidFill>
              </a:rPr>
            </a:br>
            <a:endParaRPr lang="ru-RU" sz="8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9600" dirty="0" smtClean="0">
                <a:solidFill>
                  <a:srgbClr val="00B050"/>
                </a:solidFill>
              </a:rPr>
              <a:t>Көз – глаза</a:t>
            </a:r>
          </a:p>
          <a:p>
            <a:pPr algn="ctr">
              <a:buNone/>
            </a:pPr>
            <a:r>
              <a:rPr lang="kk-KZ" sz="9600" dirty="0" smtClean="0">
                <a:solidFill>
                  <a:srgbClr val="00B050"/>
                </a:solidFill>
              </a:rPr>
              <a:t>Қол - рука</a:t>
            </a:r>
            <a:endParaRPr lang="ru-RU" sz="9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384901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err="1" smtClean="0">
                <a:solidFill>
                  <a:srgbClr val="FFFF00"/>
                </a:solidFill>
              </a:rPr>
              <a:t>Аң патшасы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br>
              <a:rPr lang="ru-RU" sz="7200" b="1" dirty="0" smtClean="0">
                <a:solidFill>
                  <a:srgbClr val="FFFF00"/>
                </a:solidFill>
              </a:rPr>
            </a:br>
            <a:r>
              <a:rPr lang="ru-RU" sz="7200" b="1" dirty="0" smtClean="0">
                <a:solidFill>
                  <a:srgbClr val="FFFF00"/>
                </a:solidFill>
              </a:rPr>
              <a:t>- </a:t>
            </a:r>
            <a:br>
              <a:rPr lang="ru-RU" sz="7200" b="1" dirty="0" smtClean="0">
                <a:solidFill>
                  <a:srgbClr val="FFFF00"/>
                </a:solidFill>
              </a:rPr>
            </a:br>
            <a:r>
              <a:rPr lang="ru-RU" sz="7200" b="1" dirty="0" smtClean="0">
                <a:solidFill>
                  <a:srgbClr val="FFFF00"/>
                </a:solidFill>
              </a:rPr>
              <a:t>……</a:t>
            </a:r>
            <a:br>
              <a:rPr lang="ru-RU" sz="7200" b="1" dirty="0" smtClean="0">
                <a:solidFill>
                  <a:srgbClr val="FFFF00"/>
                </a:solidFill>
              </a:rPr>
            </a:br>
            <a:endParaRPr lang="ru-RU" sz="7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арыстан - лев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1970795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Отансыз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….. -  </a:t>
            </a:r>
            <a:r>
              <a:rPr lang="ru-RU" sz="8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ормансыз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…..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8000" b="1" dirty="0" smtClean="0">
                <a:solidFill>
                  <a:srgbClr val="00B050"/>
                </a:solidFill>
              </a:rPr>
              <a:t>Орман –лес</a:t>
            </a:r>
          </a:p>
          <a:p>
            <a:pPr algn="ctr">
              <a:buNone/>
            </a:pPr>
            <a:r>
              <a:rPr lang="kk-KZ" sz="8000" b="1" dirty="0" smtClean="0">
                <a:solidFill>
                  <a:srgbClr val="00B050"/>
                </a:solidFill>
              </a:rPr>
              <a:t>Бұлбұл - соловей</a:t>
            </a:r>
            <a:endParaRPr lang="ru-RU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96247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err="1" smtClean="0">
                <a:solidFill>
                  <a:srgbClr val="FFFF00"/>
                </a:solidFill>
              </a:rPr>
              <a:t>Туған </a:t>
            </a:r>
            <a:r>
              <a:rPr lang="ru-RU" sz="8000" b="1" dirty="0" smtClean="0">
                <a:solidFill>
                  <a:srgbClr val="FFFF00"/>
                </a:solidFill>
              </a:rPr>
              <a:t>жердей … </a:t>
            </a:r>
            <a:r>
              <a:rPr lang="ru-RU" sz="8000" b="1" dirty="0" err="1" smtClean="0">
                <a:solidFill>
                  <a:srgbClr val="FFFF00"/>
                </a:solidFill>
              </a:rPr>
              <a:t>болмас</a:t>
            </a:r>
            <a:r>
              <a:rPr lang="ru-RU" sz="8000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kk-KZ" sz="8000" b="1" dirty="0" smtClean="0">
                <a:solidFill>
                  <a:srgbClr val="FFFF00"/>
                </a:solidFill>
              </a:rPr>
              <a:t>Туған елдей ...     </a:t>
            </a:r>
            <a:r>
              <a:rPr lang="kk-KZ" sz="8000" b="1" dirty="0">
                <a:solidFill>
                  <a:srgbClr val="FFFF00"/>
                </a:solidFill>
              </a:rPr>
              <a:t>б</a:t>
            </a:r>
            <a:r>
              <a:rPr lang="kk-KZ" sz="8000" b="1" dirty="0" smtClean="0">
                <a:solidFill>
                  <a:srgbClr val="FFFF00"/>
                </a:solidFill>
              </a:rPr>
              <a:t>олмас.</a:t>
            </a:r>
            <a:endParaRPr lang="ru-RU" sz="8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Жер – земля</a:t>
            </a:r>
          </a:p>
          <a:p>
            <a:pPr algn="ctr">
              <a:buNone/>
            </a:pPr>
            <a:r>
              <a:rPr lang="kk-KZ" sz="8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Ел - страна</a:t>
            </a:r>
            <a:endParaRPr lang="ru-RU" sz="8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32550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…..    </a:t>
            </a:r>
            <a:r>
              <a:rPr lang="ru-RU" sz="7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баласын</a:t>
            </a:r>
            <a:r>
              <a:rPr lang="ru-RU" sz="7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5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«аппағым» дейді</a:t>
            </a:r>
            <a:r>
              <a:rPr lang="ru-RU" sz="7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kk-KZ" sz="7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.....    баласын жұмсағым дейді.</a:t>
            </a:r>
            <a:endParaRPr lang="ru-RU" sz="7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kk-KZ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Қарға – ворона</a:t>
            </a:r>
          </a:p>
          <a:p>
            <a:pPr algn="ctr">
              <a:buNone/>
            </a:pPr>
            <a:r>
              <a:rPr lang="kk-KZ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Кірпі - </a:t>
            </a: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kk-KZ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8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8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саты</a:t>
            </a:r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Оқушыларға </a:t>
            </a:r>
            <a:r>
              <a:rPr lang="ru-RU" sz="4400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мақал-мәтелдер </a:t>
            </a:r>
            <a:r>
              <a:rPr lang="ru-RU" sz="4400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қазақтың қысқа әрі нұсқа даналығы, </a:t>
            </a:r>
            <a:r>
              <a:rPr lang="ru-RU" sz="4400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өмірден </a:t>
            </a:r>
            <a:r>
              <a:rPr lang="ru-RU" sz="4400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түйген қорытындысы, тұрмыс айнасы</a:t>
            </a:r>
            <a:r>
              <a:rPr lang="ru-RU" sz="4400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екеніне</a:t>
            </a:r>
            <a:r>
              <a:rPr lang="ru-RU" sz="4400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көздерін жеткізу</a:t>
            </a:r>
            <a:r>
              <a:rPr lang="ru-RU" sz="4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44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орынды</a:t>
            </a:r>
            <a:r>
              <a:rPr lang="ru-RU" sz="4400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пайдалана</a:t>
            </a:r>
            <a:r>
              <a:rPr lang="ru-RU" sz="4400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4400" i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i="1" dirty="0" err="1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үйрету</a:t>
            </a:r>
            <a:r>
              <a:rPr lang="ru-RU" sz="4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905235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Ас </a:t>
            </a:r>
            <a:r>
              <a:rPr lang="ru-RU" sz="8000" b="1" dirty="0" err="1" smtClean="0">
                <a:solidFill>
                  <a:srgbClr val="FFFF00"/>
                </a:solidFill>
              </a:rPr>
              <a:t>атасы</a:t>
            </a:r>
            <a:r>
              <a:rPr lang="ru-RU" sz="8000" b="1" dirty="0" smtClean="0">
                <a:solidFill>
                  <a:srgbClr val="FFFF00"/>
                </a:solidFill>
              </a:rPr>
              <a:t> </a:t>
            </a:r>
            <a:br>
              <a:rPr lang="ru-RU" sz="8000" b="1" dirty="0" smtClean="0">
                <a:solidFill>
                  <a:srgbClr val="FFFF00"/>
                </a:solidFill>
              </a:rPr>
            </a:br>
            <a:r>
              <a:rPr lang="ru-RU" sz="8000" b="1" dirty="0" smtClean="0">
                <a:solidFill>
                  <a:srgbClr val="FFFF00"/>
                </a:solidFill>
              </a:rPr>
              <a:t>–</a:t>
            </a:r>
            <a:br>
              <a:rPr lang="ru-RU" sz="8000" b="1" dirty="0" smtClean="0">
                <a:solidFill>
                  <a:srgbClr val="FFFF00"/>
                </a:solidFill>
              </a:rPr>
            </a:br>
            <a:r>
              <a:rPr lang="ru-RU" sz="8000" b="1" dirty="0" smtClean="0">
                <a:solidFill>
                  <a:srgbClr val="FFFF00"/>
                </a:solidFill>
              </a:rPr>
              <a:t> …. </a:t>
            </a:r>
            <a:br>
              <a:rPr lang="ru-RU" sz="8000" b="1" dirty="0" smtClean="0">
                <a:solidFill>
                  <a:srgbClr val="FFFF00"/>
                </a:solidFill>
              </a:rPr>
            </a:br>
            <a:endParaRPr lang="ru-RU" sz="8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>
            <a:noAutofit/>
          </a:bodyPr>
          <a:lstStyle/>
          <a:p>
            <a:r>
              <a:rPr lang="kk-KZ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нан - хлеб</a:t>
            </a:r>
            <a:endParaRPr lang="ru-RU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328592"/>
          </a:xfrm>
        </p:spPr>
        <p:txBody>
          <a:bodyPr>
            <a:normAutofit/>
          </a:bodyPr>
          <a:lstStyle/>
          <a:p>
            <a:r>
              <a:rPr lang="ru-RU" sz="9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–</a:t>
            </a:r>
            <a:r>
              <a:rPr lang="ru-RU" sz="9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9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9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9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Тапқырлар сайысы</a:t>
            </a:r>
            <a:r>
              <a:rPr lang="ru-RU" sz="9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9800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643192" cy="5832648"/>
          </a:xfrm>
        </p:spPr>
        <p:txBody>
          <a:bodyPr>
            <a:normAutofit fontScale="90000"/>
          </a:bodyPr>
          <a:lstStyle/>
          <a:p>
            <a:r>
              <a:rPr lang="kk-KZ" sz="4000" dirty="0" smtClean="0">
                <a:solidFill>
                  <a:srgbClr val="00B050"/>
                </a:solidFill>
              </a:rPr>
              <a:t/>
            </a:r>
            <a:br>
              <a:rPr lang="kk-KZ" sz="4000" dirty="0" smtClean="0">
                <a:solidFill>
                  <a:srgbClr val="00B050"/>
                </a:solidFill>
              </a:rPr>
            </a:br>
            <a:r>
              <a:rPr lang="kk-KZ" sz="4000" dirty="0" smtClean="0">
                <a:solidFill>
                  <a:srgbClr val="00B050"/>
                </a:solidFill>
              </a:rPr>
              <a:t/>
            </a:r>
            <a:br>
              <a:rPr lang="kk-KZ" sz="4000" dirty="0" smtClean="0">
                <a:solidFill>
                  <a:srgbClr val="00B050"/>
                </a:solidFill>
              </a:rPr>
            </a:br>
            <a:r>
              <a:rPr lang="kk-K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Кітап  алтын қазына. 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***************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Оқусыз білім жоқ, </a:t>
            </a:r>
            <a:br>
              <a:rPr lang="kk-KZ" sz="5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білімсіз күнің жоқ.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*********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Алтын алма, білім ал.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*********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Күш білімде, білім кітапта.</a:t>
            </a:r>
            <a:br>
              <a:rPr lang="kk-KZ" sz="4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**********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Ғылым теңіз-білім қайық.</a:t>
            </a: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62958"/>
            <a:ext cx="8229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 білім бұлағы, </a:t>
            </a:r>
            <a:b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білім – өмір шырағы.</a:t>
            </a: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**********</a:t>
            </a: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Кітап ғылым –тілсіз мұғалім.</a:t>
            </a: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***********</a:t>
            </a: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Тіл қылыштан да өткір.</a:t>
            </a:r>
            <a:b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**********</a:t>
            </a: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Ұстаздан шәкірт озар.</a:t>
            </a:r>
            <a:b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**********</a:t>
            </a: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Білімі жоқ ұл- </a:t>
            </a:r>
            <a:b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жұпары жоқ гүл.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52928" cy="5184576"/>
          </a:xfrm>
        </p:spPr>
        <p:txBody>
          <a:bodyPr>
            <a:noAutofit/>
          </a:bodyPr>
          <a:lstStyle/>
          <a:p>
            <a:pPr marL="514350" indent="-514350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3-кезең. </a:t>
            </a:r>
            <a:b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7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Ойлан</a:t>
            </a: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7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ойна</a:t>
            </a: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kzrefs.org/oris-mektepteri-shin-kapitandar-sajisi-testileu-1-top/2213_html_59eb3b18.jpg"/>
          <p:cNvPicPr/>
          <p:nvPr/>
        </p:nvPicPr>
        <p:blipFill>
          <a:blip r:embed="rId3" cstate="print">
            <a:lum bright="-9000" contrast="34000"/>
          </a:blip>
          <a:srcRect/>
          <a:stretch>
            <a:fillRect/>
          </a:stretch>
        </p:blipFill>
        <p:spPr bwMode="auto">
          <a:xfrm>
            <a:off x="1115616" y="1412776"/>
            <a:ext cx="7128792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200800" cy="5400600"/>
          </a:xfrm>
        </p:spPr>
        <p:txBody>
          <a:bodyPr>
            <a:noAutofit/>
          </a:bodyPr>
          <a:lstStyle/>
          <a:p>
            <a:r>
              <a:rPr lang="kk-KZ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Жаздың бір күні- қыстың мың күнін асырайды.</a:t>
            </a:r>
            <a:endParaRPr lang="ru-RU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melimde.com/azastan-respublikasini-bilim-jene-filim-ministrligi-pavlodar-o/2861_html_m2553a876.jpg"/>
          <p:cNvPicPr/>
          <p:nvPr/>
        </p:nvPicPr>
        <p:blipFill>
          <a:blip r:embed="rId3" cstate="print">
            <a:lum bright="-21000" contrast="31000"/>
          </a:blip>
          <a:srcRect t="2280" b="63083"/>
          <a:stretch>
            <a:fillRect/>
          </a:stretch>
        </p:blipFill>
        <p:spPr bwMode="auto">
          <a:xfrm>
            <a:off x="1043608" y="1988840"/>
            <a:ext cx="71287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3240360"/>
          </a:xfrm>
        </p:spPr>
        <p:txBody>
          <a:bodyPr>
            <a:noAutofit/>
          </a:bodyPr>
          <a:lstStyle/>
          <a:p>
            <a:r>
              <a:rPr lang="kk-KZ" sz="8800" dirty="0" smtClean="0">
                <a:solidFill>
                  <a:srgbClr val="00B050"/>
                </a:solidFill>
              </a:rPr>
              <a:t>Бала тілі - бал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696744" cy="5688632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FFFF00"/>
                </a:solidFill>
              </a:rPr>
              <a:t>Н. Назарбаев: 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6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Тілден</a:t>
            </a:r>
            <a:r>
              <a:rPr lang="ru-RU" sz="6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артық қазына жоқ,тілден артық қасиет </a:t>
            </a:r>
            <a:r>
              <a:rPr lang="ru-RU" sz="6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жоқ»</a:t>
            </a:r>
            <a:r>
              <a:rPr lang="ru-RU" sz="6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«Нет лучше клада, чем язык»</a:t>
            </a:r>
            <a:endParaRPr lang="ru-RU" sz="60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melimde.com/azastan-respublikasini-bilim-jene-filim-ministrligi-pavlodar-o/2861_html_m2553a876.jpg"/>
          <p:cNvPicPr/>
          <p:nvPr/>
        </p:nvPicPr>
        <p:blipFill>
          <a:blip r:embed="rId3" cstate="print">
            <a:lum bright="-17000" contrast="25000"/>
          </a:blip>
          <a:srcRect t="37662"/>
          <a:stretch>
            <a:fillRect/>
          </a:stretch>
        </p:blipFill>
        <p:spPr bwMode="auto">
          <a:xfrm>
            <a:off x="827584" y="1268760"/>
            <a:ext cx="74168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20880" cy="6093296"/>
          </a:xfrm>
        </p:spPr>
        <p:txBody>
          <a:bodyPr>
            <a:noAutofit/>
          </a:bodyPr>
          <a:lstStyle/>
          <a:p>
            <a:r>
              <a:rPr lang="kk-KZ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Ақыл жаста емес, баста.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ds03.infourok.ru/uploads/ex/04e2/00003f79-557ec9ce/hello_html_7e4ad5c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9" y="1268760"/>
            <a:ext cx="720079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kk-KZ" sz="8000" dirty="0" smtClean="0">
                <a:solidFill>
                  <a:srgbClr val="00B050"/>
                </a:solidFill>
              </a:rPr>
              <a:t>Ұстаздан -</a:t>
            </a:r>
            <a:br>
              <a:rPr lang="kk-KZ" sz="8000" dirty="0" smtClean="0">
                <a:solidFill>
                  <a:srgbClr val="00B050"/>
                </a:solidFill>
              </a:rPr>
            </a:br>
            <a:r>
              <a:rPr lang="kk-KZ" sz="8000" dirty="0" smtClean="0">
                <a:solidFill>
                  <a:srgbClr val="00B050"/>
                </a:solidFill>
              </a:rPr>
              <a:t>шәкірт озар.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514350" indent="-514350"/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4- кезең:</a:t>
            </a:r>
            <a:b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“Суретті сканворд”</a:t>
            </a:r>
            <a:br>
              <a:rPr lang="kk-KZ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92D050"/>
                </a:solidFill>
              </a:rPr>
              <a:t/>
            </a:r>
            <a:br>
              <a:rPr lang="ru-RU" dirty="0" smtClean="0">
                <a:solidFill>
                  <a:srgbClr val="92D05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/upd/2014/0509/1399622885536c8ce5a8b7f3.467228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712879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/upd/2014/0509/1399623389536c8edd6aa973.008738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7272807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6104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solidFill>
                  <a:srgbClr val="FFFF00"/>
                </a:solidFill>
              </a:rPr>
              <a:t>Сайыстың  </a:t>
            </a:r>
            <a:r>
              <a:rPr lang="ru-RU" sz="6600" dirty="0" smtClean="0">
                <a:solidFill>
                  <a:srgbClr val="FFFF00"/>
                </a:solidFill>
              </a:rPr>
              <a:t>4 </a:t>
            </a:r>
            <a:r>
              <a:rPr lang="ru-RU" sz="6600" dirty="0" err="1" smtClean="0">
                <a:solidFill>
                  <a:srgbClr val="FFFF00"/>
                </a:solidFill>
              </a:rPr>
              <a:t>кезеңі</a:t>
            </a:r>
            <a:r>
              <a:rPr lang="ru-RU" sz="6600" dirty="0" smtClean="0">
                <a:solidFill>
                  <a:srgbClr val="FFFF00"/>
                </a:solidFill>
              </a:rPr>
              <a:t>: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1" y="1988840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ru-RU" sz="2400" b="1" dirty="0" err="1" smtClean="0">
                <a:solidFill>
                  <a:srgbClr val="FFFF00"/>
                </a:solidFill>
              </a:rPr>
              <a:t>«Мақалды толықтыр!»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</a:p>
          <a:p>
            <a:pPr marL="514350" indent="-514350" algn="ctr"/>
            <a:r>
              <a:rPr lang="ru-RU" sz="2400" dirty="0" err="1" smtClean="0">
                <a:solidFill>
                  <a:srgbClr val="92D050"/>
                </a:solidFill>
              </a:rPr>
              <a:t>Көп нүктенің орнына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дұрыс сөзді қойып жаз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және сол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сөзді орыс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тіліне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аудар</a:t>
            </a:r>
            <a:r>
              <a:rPr lang="ru-RU" sz="2400" dirty="0" smtClean="0">
                <a:solidFill>
                  <a:srgbClr val="92D050"/>
                </a:solidFill>
              </a:rPr>
              <a:t>, </a:t>
            </a:r>
          </a:p>
          <a:p>
            <a:pPr marL="514350" indent="-514350" algn="ctr"/>
            <a:r>
              <a:rPr lang="ru-RU" sz="2400" dirty="0" err="1" smtClean="0">
                <a:solidFill>
                  <a:srgbClr val="92D050"/>
                </a:solidFill>
              </a:rPr>
              <a:t>берілген</a:t>
            </a:r>
            <a:r>
              <a:rPr lang="ru-RU" sz="2400" dirty="0" smtClean="0">
                <a:solidFill>
                  <a:srgbClr val="92D050"/>
                </a:solidFill>
              </a:rPr>
              <a:t> </a:t>
            </a:r>
            <a:r>
              <a:rPr lang="ru-RU" sz="2400" dirty="0" err="1" smtClean="0">
                <a:solidFill>
                  <a:srgbClr val="92D050"/>
                </a:solidFill>
              </a:rPr>
              <a:t>мақалды толықтыр.</a:t>
            </a:r>
            <a:endParaRPr lang="ru-RU" sz="2400" dirty="0" smtClean="0">
              <a:solidFill>
                <a:srgbClr val="92D050"/>
              </a:solidFill>
            </a:endParaRPr>
          </a:p>
          <a:p>
            <a:pPr marL="514350" indent="-514350" algn="ctr"/>
            <a:endParaRPr lang="ru-RU" sz="1200" b="1" dirty="0" smtClean="0">
              <a:solidFill>
                <a:srgbClr val="FFFF00"/>
              </a:solidFill>
            </a:endParaRPr>
          </a:p>
          <a:p>
            <a:pPr marL="514350" indent="-514350"/>
            <a:r>
              <a:rPr lang="ru-RU" sz="2400" b="1" dirty="0" smtClean="0">
                <a:solidFill>
                  <a:srgbClr val="FFFF00"/>
                </a:solidFill>
              </a:rPr>
              <a:t>2 </a:t>
            </a:r>
            <a:r>
              <a:rPr lang="ru-RU" sz="2400" b="1" dirty="0">
                <a:solidFill>
                  <a:srgbClr val="FFFF00"/>
                </a:solidFill>
              </a:rPr>
              <a:t>–</a:t>
            </a:r>
            <a:r>
              <a:rPr lang="ru-RU" sz="2400" b="1" dirty="0" err="1">
                <a:solidFill>
                  <a:srgbClr val="FFFF00"/>
                </a:solidFill>
              </a:rPr>
              <a:t>кезең</a:t>
            </a:r>
            <a:r>
              <a:rPr lang="ru-RU" sz="2400" b="1" dirty="0">
                <a:solidFill>
                  <a:srgbClr val="FFFF00"/>
                </a:solidFill>
              </a:rPr>
              <a:t>.</a:t>
            </a:r>
            <a:r>
              <a:rPr lang="ru-RU" sz="2400" b="1" dirty="0" err="1">
                <a:solidFill>
                  <a:srgbClr val="FFFF00"/>
                </a:solidFill>
              </a:rPr>
              <a:t>Тапқырлар сайысы</a:t>
            </a:r>
            <a:r>
              <a:rPr lang="ru-RU" sz="2400" b="1" dirty="0">
                <a:solidFill>
                  <a:srgbClr val="FFFF0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> 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514350" indent="-514350" algn="ctr"/>
            <a:r>
              <a:rPr lang="ru-RU" sz="2400" dirty="0" err="1" smtClean="0">
                <a:solidFill>
                  <a:srgbClr val="92D050"/>
                </a:solidFill>
              </a:rPr>
              <a:t>Мақалдардың </a:t>
            </a:r>
            <a:r>
              <a:rPr lang="ru-RU" sz="2400" dirty="0" err="1">
                <a:solidFill>
                  <a:srgbClr val="92D050"/>
                </a:solidFill>
              </a:rPr>
              <a:t>жартысын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сызба</a:t>
            </a:r>
            <a:r>
              <a:rPr lang="ru-RU" sz="2400" dirty="0">
                <a:solidFill>
                  <a:srgbClr val="92D050"/>
                </a:solidFill>
              </a:rPr>
              <a:t> </a:t>
            </a:r>
            <a:r>
              <a:rPr lang="ru-RU" sz="2400" dirty="0" err="1">
                <a:solidFill>
                  <a:srgbClr val="92D050"/>
                </a:solidFill>
              </a:rPr>
              <a:t>арқылы дұрыс құрастыру</a:t>
            </a:r>
            <a:r>
              <a:rPr lang="ru-RU" sz="2400" dirty="0" err="1" smtClean="0">
                <a:solidFill>
                  <a:srgbClr val="92D050"/>
                </a:solidFill>
              </a:rPr>
              <a:t>.</a:t>
            </a:r>
            <a:endParaRPr lang="ru-RU" sz="2400" dirty="0" smtClean="0">
              <a:solidFill>
                <a:srgbClr val="92D050"/>
              </a:solidFill>
            </a:endParaRPr>
          </a:p>
          <a:p>
            <a:pPr marL="514350" indent="-514350"/>
            <a:endParaRPr lang="ru-RU" sz="1200" b="1" dirty="0" smtClean="0">
              <a:solidFill>
                <a:srgbClr val="FFFF00"/>
              </a:solidFill>
            </a:endParaRPr>
          </a:p>
          <a:p>
            <a:pPr marL="514350" indent="-514350"/>
            <a:r>
              <a:rPr lang="ru-RU" sz="2400" b="1" dirty="0" smtClean="0">
                <a:solidFill>
                  <a:srgbClr val="FFFF00"/>
                </a:solidFill>
              </a:rPr>
              <a:t>3-кезең. «</a:t>
            </a:r>
            <a:r>
              <a:rPr lang="ru-RU" sz="2400" b="1" dirty="0" err="1" smtClean="0">
                <a:solidFill>
                  <a:srgbClr val="FFFF00"/>
                </a:solidFill>
              </a:rPr>
              <a:t>Ойлан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да </a:t>
            </a:r>
            <a:r>
              <a:rPr lang="ru-RU" sz="2400" b="1" dirty="0" err="1" smtClean="0">
                <a:solidFill>
                  <a:srgbClr val="FFFF00"/>
                </a:solidFill>
              </a:rPr>
              <a:t>ойна</a:t>
            </a:r>
            <a:r>
              <a:rPr lang="ru-RU" sz="2400" b="1" dirty="0" smtClean="0">
                <a:solidFill>
                  <a:srgbClr val="FFFF00"/>
                </a:solidFill>
              </a:rPr>
              <a:t>!»</a:t>
            </a:r>
          </a:p>
          <a:p>
            <a:pPr marL="514350" indent="-514350"/>
            <a:r>
              <a:rPr lang="kk-KZ" sz="2400" dirty="0" smtClean="0">
                <a:solidFill>
                  <a:srgbClr val="92D050"/>
                </a:solidFill>
              </a:rPr>
              <a:t>Ребусты шешіп, берілген мақалды  оқып бер.</a:t>
            </a:r>
          </a:p>
          <a:p>
            <a:pPr marL="514350" indent="-514350" algn="ctr"/>
            <a:endParaRPr lang="kk-KZ" sz="1200" b="1" dirty="0" smtClean="0">
              <a:solidFill>
                <a:srgbClr val="FFFF00"/>
              </a:solidFill>
            </a:endParaRPr>
          </a:p>
          <a:p>
            <a:pPr marL="514350" indent="-514350"/>
            <a:r>
              <a:rPr lang="kk-KZ" sz="2400" b="1" dirty="0" smtClean="0">
                <a:solidFill>
                  <a:srgbClr val="FFFF00"/>
                </a:solidFill>
              </a:rPr>
              <a:t>4- кезең. “Суретті сканворд”</a:t>
            </a:r>
          </a:p>
          <a:p>
            <a:pPr marL="514350" indent="-514350"/>
            <a:r>
              <a:rPr lang="kk-KZ" sz="2400" dirty="0" smtClean="0">
                <a:solidFill>
                  <a:srgbClr val="92D050"/>
                </a:solidFill>
              </a:rPr>
              <a:t>Берілген суретті сканвордты шешу.</a:t>
            </a:r>
            <a:endParaRPr lang="ru-RU" sz="2400" dirty="0">
              <a:solidFill>
                <a:srgbClr val="92D050"/>
              </a:solidFill>
            </a:endParaRPr>
          </a:p>
          <a:p>
            <a:pPr marL="514350" indent="-514350"/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8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кезең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Мақалды толықтыр</a:t>
            </a:r>
            <a:r>
              <a:rPr lang="ru-RU" sz="8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sz="8800" b="1" dirty="0" smtClean="0">
                <a:solidFill>
                  <a:srgbClr val="FFFF00"/>
                </a:solidFill>
              </a:rPr>
              <a:t/>
            </a:r>
            <a:br>
              <a:rPr lang="ru-RU" sz="8800" b="1" dirty="0" smtClean="0">
                <a:solidFill>
                  <a:srgbClr val="FFFF00"/>
                </a:solidFill>
              </a:rPr>
            </a:br>
            <a:endParaRPr lang="ru-RU" sz="8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2780928"/>
            <a:ext cx="684076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6600" dirty="0" smtClean="0">
                <a:solidFill>
                  <a:srgbClr val="FFFF00"/>
                </a:solidFill>
              </a:rPr>
              <a:t>Бірінші байлық– </a:t>
            </a:r>
          </a:p>
          <a:p>
            <a:pPr algn="ctr"/>
            <a:r>
              <a:rPr lang="kk-KZ" sz="8000" dirty="0" smtClean="0">
                <a:solidFill>
                  <a:srgbClr val="FFFF00"/>
                </a:solidFill>
              </a:rPr>
              <a:t>..........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2232248"/>
          </a:xfrm>
        </p:spPr>
        <p:txBody>
          <a:bodyPr>
            <a:noAutofit/>
          </a:bodyPr>
          <a:lstStyle/>
          <a:p>
            <a:r>
              <a:rPr lang="kk-KZ" sz="8000" dirty="0">
                <a:solidFill>
                  <a:srgbClr val="00B050"/>
                </a:solidFill>
              </a:rPr>
              <a:t>д</a:t>
            </a:r>
            <a:r>
              <a:rPr lang="kk-KZ" sz="8000" dirty="0" smtClean="0">
                <a:solidFill>
                  <a:srgbClr val="00B050"/>
                </a:solidFill>
              </a:rPr>
              <a:t>енсаулық - здоровье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27687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….  – </a:t>
            </a:r>
            <a:r>
              <a:rPr lang="ru-RU" sz="9600" b="1" dirty="0" err="1" smtClean="0">
                <a:solidFill>
                  <a:srgbClr val="FFFF00"/>
                </a:solidFill>
              </a:rPr>
              <a:t>білімде</a:t>
            </a:r>
            <a:r>
              <a:rPr lang="ru-RU" sz="9600" b="1" dirty="0" smtClean="0">
                <a:solidFill>
                  <a:srgbClr val="FFFF00"/>
                </a:solidFill>
              </a:rPr>
              <a:t>,</a:t>
            </a:r>
          </a:p>
          <a:p>
            <a:r>
              <a:rPr lang="kk-KZ" sz="9600" b="1" dirty="0" smtClean="0">
                <a:solidFill>
                  <a:srgbClr val="FFFF00"/>
                </a:solidFill>
              </a:rPr>
              <a:t>..... - кітапта.</a:t>
            </a:r>
            <a:endParaRPr lang="ru-RU" sz="9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meleons.com/uploads/posts/2012-07/1341391729_fon.jpg"/>
          <p:cNvPicPr>
            <a:picLocks noChangeAspect="1" noChangeArrowheads="1"/>
          </p:cNvPicPr>
          <p:nvPr/>
        </p:nvPicPr>
        <p:blipFill>
          <a:blip r:embed="rId2" cstate="print"/>
          <a:srcRect l="3427" t="4660" r="4481" b="206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8229600" cy="2592288"/>
          </a:xfrm>
        </p:spPr>
        <p:txBody>
          <a:bodyPr>
            <a:noAutofit/>
          </a:bodyPr>
          <a:lstStyle/>
          <a:p>
            <a:r>
              <a:rPr lang="kk-KZ" sz="7200" dirty="0">
                <a:solidFill>
                  <a:srgbClr val="00B050"/>
                </a:solidFill>
              </a:rPr>
              <a:t>к</a:t>
            </a:r>
            <a:r>
              <a:rPr lang="kk-KZ" sz="7200" dirty="0" smtClean="0">
                <a:solidFill>
                  <a:srgbClr val="00B050"/>
                </a:solidFill>
              </a:rPr>
              <a:t>үш – сила</a:t>
            </a:r>
            <a:br>
              <a:rPr lang="kk-KZ" sz="7200" dirty="0" smtClean="0">
                <a:solidFill>
                  <a:srgbClr val="00B050"/>
                </a:solidFill>
              </a:rPr>
            </a:br>
            <a:r>
              <a:rPr lang="kk-KZ" sz="7200" dirty="0" smtClean="0">
                <a:solidFill>
                  <a:srgbClr val="00B050"/>
                </a:solidFill>
              </a:rPr>
              <a:t>білім - знание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184</Words>
  <Application>Microsoft Office PowerPoint</Application>
  <PresentationFormat>Экран (4:3)</PresentationFormat>
  <Paragraphs>52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Мақсаты:</vt:lpstr>
      <vt:lpstr>Н. Назарбаев:  «Тілден артық қазына жоқ,тілден артық қасиет жоқ» «Нет лучше клада, чем язык»</vt:lpstr>
      <vt:lpstr>Сайыстың  4 кезеңі:</vt:lpstr>
      <vt:lpstr> 1 – кезең: «Мақалды толықтыр!»  </vt:lpstr>
      <vt:lpstr>Слайд 6</vt:lpstr>
      <vt:lpstr>денсаулық - здоровье</vt:lpstr>
      <vt:lpstr>….  – білімде, ..... - кітапта.</vt:lpstr>
      <vt:lpstr>күш – сила білім - знание</vt:lpstr>
      <vt:lpstr>….    – қорқақ,  ….  – батыр. </vt:lpstr>
      <vt:lpstr>Слайд 11</vt:lpstr>
      <vt:lpstr>Аң патшасы  -  …… </vt:lpstr>
      <vt:lpstr>Слайд 13</vt:lpstr>
      <vt:lpstr>Отансыз ….. -  ормансыз ….. </vt:lpstr>
      <vt:lpstr>Слайд 15</vt:lpstr>
      <vt:lpstr>Туған жердей … болмас, Туған елдей ...     болмас.</vt:lpstr>
      <vt:lpstr>Слайд 17</vt:lpstr>
      <vt:lpstr>…..    баласын «аппағым» дейді, .....    баласын жұмсағым дейді.</vt:lpstr>
      <vt:lpstr>Слайд 19</vt:lpstr>
      <vt:lpstr>Ас атасы  –  ….  </vt:lpstr>
      <vt:lpstr>нан - хлеб</vt:lpstr>
      <vt:lpstr>2 –кезең: «Тапқырлар сайысы»  </vt:lpstr>
      <vt:lpstr>   Кітап  алтын қазына.  *************** Оқусыз білім жоқ,  білімсіз күнің жоқ. ********* Алтын алма, білім ал. ********* Күш білімде, білім кітапта. ********** Ғылым теңіз-білім қайық.  </vt:lpstr>
      <vt:lpstr>Оқу білім бұлағы,  білім – өмір шырағы. ********** Кітап ғылым –тілсіз мұғалім. *********** Тіл қылыштан да өткір. **********    Ұстаздан шәкірт озар. ********** Білімі жоқ ұл-  жұпары жоқ гүл.</vt:lpstr>
      <vt:lpstr>3-кезең.  «Ойлан да ойна!»</vt:lpstr>
      <vt:lpstr>Слайд 26</vt:lpstr>
      <vt:lpstr>Жаздың бір күні- қыстың мың күнін асырайды.</vt:lpstr>
      <vt:lpstr>Слайд 28</vt:lpstr>
      <vt:lpstr>Бала тілі - бал</vt:lpstr>
      <vt:lpstr>Слайд 30</vt:lpstr>
      <vt:lpstr>Ақыл жаста емес, баста.</vt:lpstr>
      <vt:lpstr>Слайд 32</vt:lpstr>
      <vt:lpstr>Ұстаздан - шәкірт озар.</vt:lpstr>
      <vt:lpstr>4- кезең:  “Суретті сканворд”  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Данагуль</dc:creator>
  <cp:lastModifiedBy>Данагуль</cp:lastModifiedBy>
  <cp:revision>30</cp:revision>
  <dcterms:created xsi:type="dcterms:W3CDTF">2017-04-23T04:37:41Z</dcterms:created>
  <dcterms:modified xsi:type="dcterms:W3CDTF">2017-04-23T10:35:22Z</dcterms:modified>
</cp:coreProperties>
</file>